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90" r:id="rId2"/>
    <p:sldId id="259" r:id="rId3"/>
    <p:sldId id="257" r:id="rId4"/>
    <p:sldId id="258" r:id="rId5"/>
    <p:sldId id="378" r:id="rId6"/>
    <p:sldId id="260" r:id="rId7"/>
    <p:sldId id="261" r:id="rId8"/>
    <p:sldId id="262" r:id="rId9"/>
    <p:sldId id="384" r:id="rId10"/>
    <p:sldId id="385" r:id="rId11"/>
    <p:sldId id="263" r:id="rId12"/>
    <p:sldId id="265" r:id="rId13"/>
    <p:sldId id="266" r:id="rId14"/>
    <p:sldId id="267" r:id="rId15"/>
    <p:sldId id="268" r:id="rId16"/>
    <p:sldId id="269" r:id="rId17"/>
    <p:sldId id="284" r:id="rId18"/>
    <p:sldId id="270" r:id="rId19"/>
    <p:sldId id="380" r:id="rId20"/>
    <p:sldId id="381" r:id="rId21"/>
    <p:sldId id="382" r:id="rId22"/>
    <p:sldId id="264" r:id="rId23"/>
    <p:sldId id="279" r:id="rId24"/>
    <p:sldId id="280" r:id="rId25"/>
    <p:sldId id="282" r:id="rId26"/>
    <p:sldId id="386" r:id="rId27"/>
    <p:sldId id="387" r:id="rId28"/>
    <p:sldId id="389" r:id="rId29"/>
    <p:sldId id="391" r:id="rId30"/>
    <p:sldId id="390" r:id="rId31"/>
    <p:sldId id="392" r:id="rId32"/>
    <p:sldId id="395" r:id="rId33"/>
    <p:sldId id="289" r:id="rId34"/>
    <p:sldId id="370" r:id="rId35"/>
    <p:sldId id="383" r:id="rId36"/>
    <p:sldId id="396" r:id="rId37"/>
  </p:sldIdLst>
  <p:sldSz cx="9144000" cy="6858000" type="screen4x3"/>
  <p:notesSz cx="6997700" cy="9194800"/>
  <p:embeddedFontLst>
    <p:embeddedFont>
      <p:font typeface="Helvetica Neue" panose="02000503000000020004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94663"/>
  </p:normalViewPr>
  <p:slideViewPr>
    <p:cSldViewPr snapToGrid="0">
      <p:cViewPr varScale="1">
        <p:scale>
          <a:sx n="117" d="100"/>
          <a:sy n="117" d="100"/>
        </p:scale>
        <p:origin x="11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9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280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3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29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" name="Google Shape;492;p3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9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Single Instruction Computer: See Patterson &amp; </a:t>
            </a:r>
            <a:r>
              <a:rPr lang="en-US" baseline="0" dirty="0" err="1"/>
              <a:t>Hennesey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3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25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4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6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5: Recursion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45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February 25, 2019</a:t>
            </a:r>
          </a:p>
        </p:txBody>
      </p:sp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4833" y="2931229"/>
            <a:ext cx="3454400" cy="345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Function Review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Python function can…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not return a value 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return different values for the same input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halt the entire program</a:t>
            </a:r>
            <a:br>
              <a:rPr lang="en-US" dirty="0"/>
            </a:br>
            <a:r>
              <a:rPr lang="en-US" dirty="0"/>
              <a:t>D) change global variables </a:t>
            </a:r>
            <a:br>
              <a:rPr lang="en-US" dirty="0"/>
            </a:br>
            <a:r>
              <a:rPr lang="en-US" dirty="0"/>
              <a:t>E) All of the above.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337879" y="5128163"/>
            <a:ext cx="788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E) A, B, C, D are all possible!</a:t>
            </a:r>
            <a:endParaRPr lang="en-US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5E46CAA-C3C6-374E-9305-5FD81945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DF2F8D49-F054-FD43-8CE5-446657311B8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20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Recall: Iteration</a:t>
            </a:r>
            <a:endParaRPr dirty="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90600" y="2064315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3429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Initialize the “base” case of no iterations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943600" y="1936676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Starting value</a:t>
              </a:r>
              <a:endParaRPr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6758811" y="2470076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Ending value</a:t>
              </a:r>
              <a:endParaRPr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5130654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New loop variable value</a:t>
              </a:r>
              <a:endParaRPr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61C420-61D0-9B46-ABCA-72730589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1" name="Google Shape;121;p15">
            <a:extLst>
              <a:ext uri="{FF2B5EF4-FFF2-40B4-BE49-F238E27FC236}">
                <a16:creationId xmlns:a16="http://schemas.microsoft.com/office/drawing/2014/main" id="{68978D33-6B74-6449-AFE9-52A16594D8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 Key concepts – by example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533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762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Test for simple “base” case</a:t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267200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Solution in simple “base” case</a:t>
              </a:r>
              <a:endParaRPr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1524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Assume recusive solution to simpler problem</a:t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297129" y="4893796"/>
            <a:ext cx="3352800" cy="9144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Transform soln of simpler problem into full soln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In words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54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no numbers is zero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1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n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1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(n-1)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n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95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 </a:t>
            </a:r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21F8A8-1D70-6C43-B48B-E5F69FAB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5DE7753-3888-EE4C-B9FD-FF3843876B1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Why does it work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52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624721-0948-D146-997B-1974DE1D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81252BD7-8D93-5840-B1AD-5F57CA2AEA7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recursive call gets its own local variables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Computes its result (possibly using additional calls)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its result and returns control to its caller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function that is called happens to be itself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on a simpler problem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Eventually bottoms out on the simple base case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about correctness “by induction”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a base case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Assuming a solution to a smaller problem, extend it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E18487-D114-B245-B8DC-091C96DC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E609C942-3CD4-0F48-A5BE-9E053FDB0B4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what order do we sum the squares 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compare to iterative approach ?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971800" y="1968578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80668" y="3581400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 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3048000" y="517731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AED36B-3AC0-6A47-9FF2-75100A15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632393BC-12EC-754D-8B64-0AE0C79D1C3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Tail Recursion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work happens on the way down the 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way back up, just return</a:t>
            </a:r>
            <a:endParaRPr/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04800" y="2785408"/>
            <a:ext cx="8610600" cy="3170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sum_up_squares(i, n, accum):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"""Sum the squares from i to n in incr. order"""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i &gt; 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accum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sum_up_squares(i+1, n, accum + i**2)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sum_up_squares(1,3,0)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14</a:t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1524000" y="3810000"/>
            <a:ext cx="3730580" cy="30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1524000" y="4343400"/>
            <a:ext cx="67056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 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1EEB9F7-90B0-BE47-85F9-3155D0E4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2A02903-4434-3440-AA63-155F65B0FBA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6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Local variables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52400" y="4282976"/>
            <a:ext cx="8001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call has its own “frame” of local variables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see the environment diagrams (next lecture)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52400" y="1600200"/>
            <a:ext cx="8763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914400" y="2057400"/>
            <a:ext cx="1828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657600" y="1676400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4724400" y="3510518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5816340" y="5818078"/>
            <a:ext cx="2577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https://goo.gl/CiFaUJ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3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423337" y="2635815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r>
              <a:rPr lang="en-US" sz="2800" dirty="0">
                <a:latin typeface="Courier New"/>
                <a:cs typeface="Courier New"/>
              </a:rPr>
              <a:t>	for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 in range(0,n+1):</a:t>
            </a:r>
          </a:p>
          <a:p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5800" y="2060944"/>
            <a:ext cx="1752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C9DAF1-D4EF-E541-A1B5-A94EF97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21974A1B-53AC-8A44-919A-E5880FA9805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Administrative Issues</a:t>
            </a: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is Lecture 4? See Last slides.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are to help you learn the materials, so please make full use of them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Materials for midterm go through </a:t>
            </a:r>
            <a:r>
              <a:rPr lang="en-US" dirty="0"/>
              <a:t>March 4th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Lecture.</a:t>
            </a:r>
            <a:endParaRPr dirty="0"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sp>
        <p:nvSpPr>
          <p:cNvPr id="9" name="Rectangle 8"/>
          <p:cNvSpPr/>
          <p:nvPr/>
        </p:nvSpPr>
        <p:spPr>
          <a:xfrm>
            <a:off x="2743200" y="2651343"/>
            <a:ext cx="64008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=0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while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&lt;n: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	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=i+1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85800" y="219414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While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23E4E8-A67C-5C46-A85F-6A93E196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3E393ACD-9406-B049-9F24-917AFA0AD6E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323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  <p:sp>
        <p:nvSpPr>
          <p:cNvPr id="3" name="Rectangle 2"/>
          <p:cNvSpPr/>
          <p:nvPr/>
        </p:nvSpPr>
        <p:spPr>
          <a:xfrm>
            <a:off x="2133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def</a:t>
            </a:r>
            <a:r>
              <a:rPr lang="en-US" sz="3600" dirty="0">
                <a:latin typeface="Courier New"/>
                <a:cs typeface="Courier New"/>
              </a:rPr>
              <a:t> sum(n):</a:t>
            </a:r>
          </a:p>
          <a:p>
            <a:r>
              <a:rPr lang="en-US" sz="3600" dirty="0">
                <a:latin typeface="Courier New"/>
                <a:cs typeface="Courier New"/>
              </a:rPr>
              <a:t>	if n==0:</a:t>
            </a:r>
          </a:p>
          <a:p>
            <a:r>
              <a:rPr lang="en-US" sz="3600" dirty="0">
                <a:latin typeface="Courier New"/>
                <a:cs typeface="Courier New"/>
              </a:rPr>
              <a:t>		 return 0</a:t>
            </a:r>
          </a:p>
          <a:p>
            <a:r>
              <a:rPr lang="en-US" sz="3600" dirty="0">
                <a:latin typeface="Courier New"/>
                <a:cs typeface="Courier New"/>
              </a:rPr>
              <a:t>	return </a:t>
            </a:r>
            <a:r>
              <a:rPr lang="en-US" sz="3600" dirty="0" err="1">
                <a:latin typeface="Courier New"/>
                <a:cs typeface="Courier New"/>
              </a:rPr>
              <a:t>n+sum</a:t>
            </a:r>
            <a:r>
              <a:rPr lang="en-US" sz="3600" dirty="0">
                <a:latin typeface="Courier New"/>
                <a:cs typeface="Courier New"/>
              </a:rPr>
              <a:t>(n-1)</a:t>
            </a:r>
          </a:p>
          <a:p>
            <a:r>
              <a:rPr lang="en-US" sz="36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133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Recursion: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6B2300-0ADE-1640-88C0-2331A64B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5E73810-162D-534B-975A-E135FE2DBBF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For Homework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369939" y="1132758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 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(n-2)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(1) ==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(0) == 1</a:t>
            </a:r>
            <a:endParaRPr dirty="0"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9" y="2678962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623447"/>
            <a:ext cx="3861251" cy="2429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B2DB86-F03C-6D47-A72B-A768161B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D2652B60-594B-8E4A-AFD4-8A788026EF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Another Example</a:t>
            </a:r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"/>
          </p:nvPr>
        </p:nvSpPr>
        <p:spPr>
          <a:xfrm>
            <a:off x="533400" y="55626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over sequence length, rather than number magnitude</a:t>
            </a:r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228600" y="1219200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first(s):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the first element in a sequence."""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s[0]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rest(s):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all elements in a sequence after the first"""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s[1:]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min_r(s):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“””Return minimum value in a sequence.”””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len(s) ==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first(s)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min(first(s), min_r(rest(s)))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1295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1371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3409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ndexing an element of a sequence</a:t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3409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Slicing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sequence of elements</a:t>
            </a:r>
            <a:endParaRPr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58A3180-8145-9449-9A37-8BBFE5D7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3C96A7D3-1435-384B-8B1D-B2FCEEEDA86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Visualize its behavior (print)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609600" y="57150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sum?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confuse print with return value 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6" descr="Screen Shot 2016-02-17 at 2.44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914400"/>
            <a:ext cx="7137400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FF00119-5060-B747-B161-C6F5172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0555214-4DD5-2E46-AA01-1251F295DBE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62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recursive “leap of faith” works as long as we hit the base case eventually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What happens if we don’t?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8B2FDD-F4BD-5F41-80A0-BDCEA4BB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A0282601-BC5B-5E40-83B2-B41700D0498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is…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Less powerful than a for loop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As powerful as a for loop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As powerful as a while loop</a:t>
            </a:r>
            <a:br>
              <a:rPr lang="en-US" dirty="0"/>
            </a:br>
            <a:r>
              <a:rPr lang="en-US" dirty="0"/>
              <a:t>D) More powerful than a while loop</a:t>
            </a:r>
            <a:br>
              <a:rPr lang="en-US" dirty="0"/>
            </a:br>
            <a:r>
              <a:rPr lang="en-US" dirty="0"/>
              <a:t>E) Just different all together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178391" y="5050075"/>
            <a:ext cx="7884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C) Any recursion can be formulated as a while loop and any while loop can be formulated as a recursion (with a global variable).</a:t>
            </a:r>
            <a:endParaRPr lang="en-US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5D1EA9-D909-9F48-84FD-2458F956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EDB5EFF6-6DE8-6A4B-8204-FD4F1FAC58B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8001000" cy="3657600"/>
          </a:xfrm>
        </p:spPr>
        <p:txBody>
          <a:bodyPr/>
          <a:lstStyle/>
          <a:p>
            <a:r>
              <a:rPr lang="en-US" dirty="0"/>
              <a:t>“After Abstraction, Recursion is probably the 2</a:t>
            </a:r>
            <a:r>
              <a:rPr lang="en-US" baseline="30000" dirty="0"/>
              <a:t>nd</a:t>
            </a:r>
            <a:r>
              <a:rPr lang="en-US" dirty="0"/>
              <a:t> biggest idea in this course”</a:t>
            </a:r>
          </a:p>
          <a:p>
            <a:r>
              <a:rPr lang="en-US" dirty="0"/>
              <a:t>“It’s tremendously useful when the problem is self-similar”</a:t>
            </a:r>
          </a:p>
          <a:p>
            <a:r>
              <a:rPr lang="en-US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8B078A2-F497-BA49-9264-43A4AA4C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EBED7372-4633-F54A-B586-AB1CD72CF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7" y="3497226"/>
            <a:ext cx="2930156" cy="293015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68550E-F474-2C4A-8418-46DDAE60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881001FA-5ACE-D34C-A99A-3703525C506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011383" cy="44958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29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CCBBA-07AB-AE43-9E13-7032655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3083D1AD-38E8-6A4A-B6DF-1C128F4FD90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 patterns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Map, Filter, Reduce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factories – create and return functions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CC3D59D1-54F8-C348-B0FE-BAEE438A78E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30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3505200" cy="4197016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4876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114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6172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60687AA-B2E1-8F4E-89CA-63D10DFC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866F456E-602F-264F-8FFD-83032C2E12E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31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2726" y="1219200"/>
            <a:ext cx="96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def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(directory):</a:t>
            </a:r>
          </a:p>
          <a:p>
            <a:r>
              <a:rPr lang="en-US" sz="1600" dirty="0">
                <a:latin typeface="Courier"/>
                <a:cs typeface="Courier"/>
              </a:rPr>
              <a:t>    content = [</a:t>
            </a:r>
            <a:r>
              <a:rPr lang="en-US" sz="1600" dirty="0" err="1">
                <a:latin typeface="Courier"/>
                <a:cs typeface="Courier"/>
              </a:rPr>
              <a:t>os.path.join</a:t>
            </a:r>
            <a:r>
              <a:rPr lang="en-US" sz="1600" dirty="0">
                <a:latin typeface="Courier"/>
                <a:cs typeface="Courier"/>
              </a:rPr>
              <a:t>(directory, x) for x in </a:t>
            </a:r>
            <a:r>
              <a:rPr lang="en-US" sz="1600" dirty="0" err="1">
                <a:latin typeface="Courier"/>
                <a:cs typeface="Courier"/>
              </a:rPr>
              <a:t>os.listdir</a:t>
            </a:r>
            <a:r>
              <a:rPr lang="en-US" sz="1600" dirty="0">
                <a:latin typeface="Courier"/>
                <a:cs typeface="Courier"/>
              </a:rPr>
              <a:t>(directory)]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os.path.isdir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r>
              <a:rPr lang="en-US" sz="1600" dirty="0">
                <a:latin typeface="Courier"/>
                <a:cs typeface="Courier"/>
              </a:rPr>
              <a:t>    files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os.path.isfile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d in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latin typeface="Courier"/>
                <a:cs typeface="Courier"/>
              </a:rPr>
              <a:t>	print d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6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4724400"/>
            <a:ext cx="80010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6DC4C4E0-AAE8-874E-924A-CE894A22A60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690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32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 the numbers in a list. 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recursive structure: Decision tree!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302500" cy="36449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CA801C-EB69-5D44-BCF5-D70B2CB7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C1286AF5-021E-BC4D-8B78-7491ECB4E36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08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5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497" name="Google Shape;497;p4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800CB70-CB19-244D-B50E-AD300808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DADD80E2-D57A-DE41-80AA-C4E38E4B9A0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Answers for the Wandering Mind (Holiday Edition)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r>
              <a:rPr lang="en-US" dirty="0"/>
              <a:t>How many answers can be maximally responded to by 20 questions (how much data do I need on my game device)?</a:t>
            </a:r>
          </a:p>
          <a:p>
            <a:pPr marL="76200" indent="0">
              <a:buNone/>
            </a:pPr>
            <a:r>
              <a:rPr lang="en-US" b="0" dirty="0"/>
              <a:t>Assume a number of answer possibilities </a:t>
            </a:r>
            <a:r>
              <a:rPr lang="en-US" b="0" i="1" dirty="0"/>
              <a:t>b</a:t>
            </a:r>
            <a:r>
              <a:rPr lang="en-US" b="0" dirty="0"/>
              <a:t>. This gives </a:t>
            </a:r>
            <a:r>
              <a:rPr lang="en-US" b="0" i="1" dirty="0"/>
              <a:t>b</a:t>
            </a:r>
            <a:r>
              <a:rPr lang="en-US" b="0" i="1" baseline="30000" dirty="0"/>
              <a:t>20</a:t>
            </a:r>
            <a:r>
              <a:rPr lang="en-US" b="0" dirty="0"/>
              <a:t> possible answer paths. </a:t>
            </a:r>
            <a:br>
              <a:rPr lang="en-US" b="0" dirty="0"/>
            </a:br>
            <a:r>
              <a:rPr lang="en-US" b="0" dirty="0"/>
              <a:t>In below device: </a:t>
            </a:r>
            <a:r>
              <a:rPr lang="en-US" b="0" i="1" dirty="0"/>
              <a:t>b=4 </a:t>
            </a:r>
            <a:r>
              <a:rPr lang="en-US" b="0" dirty="0"/>
              <a:t>(“unknown”, “no”, “yes”, “sometimes”) and </a:t>
            </a:r>
            <a:br>
              <a:rPr lang="en-US" b="0" dirty="0"/>
            </a:br>
            <a:r>
              <a:rPr lang="en-US" b="0" i="1" dirty="0"/>
              <a:t>4</a:t>
            </a:r>
            <a:r>
              <a:rPr lang="en-US" b="0" i="1" baseline="30000" dirty="0"/>
              <a:t>20</a:t>
            </a:r>
            <a:r>
              <a:rPr lang="en-US" b="0" i="1" dirty="0"/>
              <a:t>=1,099,511,627,776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  <a:p>
            <a:pPr marL="76200" indent="0">
              <a:buNone/>
            </a:pPr>
            <a:r>
              <a:rPr lang="en-US" b="0" dirty="0"/>
              <a:t>Even if each questions and each </a:t>
            </a:r>
          </a:p>
          <a:p>
            <a:pPr marL="76200" indent="0">
              <a:buNone/>
            </a:pPr>
            <a:r>
              <a:rPr lang="en-US" b="0" dirty="0"/>
              <a:t>answer was only </a:t>
            </a:r>
            <a:r>
              <a:rPr lang="en-US" b="0" i="1" dirty="0"/>
              <a:t>1</a:t>
            </a:r>
            <a:r>
              <a:rPr lang="en-US" b="0" dirty="0"/>
              <a:t> byte long,</a:t>
            </a:r>
          </a:p>
          <a:p>
            <a:pPr marL="76200" indent="0">
              <a:buNone/>
            </a:pPr>
            <a:r>
              <a:rPr lang="en-US" b="0" dirty="0"/>
              <a:t>the device would have to have</a:t>
            </a:r>
          </a:p>
          <a:p>
            <a:pPr marL="76200" indent="0">
              <a:buNone/>
            </a:pPr>
            <a:r>
              <a:rPr lang="en-US" i="1" u="sng" dirty="0"/>
              <a:t>peta bytes </a:t>
            </a:r>
            <a:r>
              <a:rPr lang="en-US" b="0" dirty="0"/>
              <a:t>of memory.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34</a:t>
            </a:fld>
            <a:endParaRPr lang="en-US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08815-309E-CB4C-85E2-1C44A73B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32" y="3405571"/>
            <a:ext cx="3473268" cy="345242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AE2235-069F-7E42-AEF8-0843E610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A5D0916D-C92F-E44C-BA92-C09D120A403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9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Answers for the Wandering Mind (Holiday Edition)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84" y="1077136"/>
            <a:ext cx="7961128" cy="5476064"/>
          </a:xfrm>
        </p:spPr>
        <p:txBody>
          <a:bodyPr/>
          <a:lstStyle/>
          <a:p>
            <a:r>
              <a:rPr lang="en-US" dirty="0"/>
              <a:t>How can a 20-questions game get away with less?</a:t>
            </a:r>
          </a:p>
          <a:p>
            <a:pPr marL="76200" indent="0">
              <a:buNone/>
            </a:pPr>
            <a:r>
              <a:rPr lang="en-US" b="0" dirty="0"/>
              <a:t>Different answers lead to the same </a:t>
            </a:r>
            <a:br>
              <a:rPr lang="en-US" b="0" dirty="0"/>
            </a:br>
            <a:r>
              <a:rPr lang="en-US" b="0" dirty="0"/>
              <a:t>path (redundancy). For example, </a:t>
            </a:r>
            <a:br>
              <a:rPr lang="en-US" b="0" dirty="0"/>
            </a:br>
            <a:r>
              <a:rPr lang="en-US" b="0" dirty="0"/>
              <a:t>making </a:t>
            </a:r>
            <a:r>
              <a:rPr lang="en-US" b="0" i="1" dirty="0"/>
              <a:t>b </a:t>
            </a:r>
            <a:r>
              <a:rPr lang="en-US" b="0" dirty="0"/>
              <a:t>effectively </a:t>
            </a:r>
            <a:r>
              <a:rPr lang="en-US" b="0" i="1" dirty="0"/>
              <a:t>2 (instead of 4)</a:t>
            </a:r>
            <a:br>
              <a:rPr lang="en-US" b="0" i="1" dirty="0"/>
            </a:br>
            <a:r>
              <a:rPr lang="en-US" b="0" dirty="0"/>
              <a:t>results in only </a:t>
            </a:r>
            <a:r>
              <a:rPr lang="en-US" b="0" i="1" dirty="0"/>
              <a:t>2</a:t>
            </a:r>
            <a:r>
              <a:rPr lang="en-US" b="0" i="1" baseline="30000" dirty="0"/>
              <a:t>20</a:t>
            </a:r>
            <a:r>
              <a:rPr lang="en-US" b="0" i="1" dirty="0"/>
              <a:t>= 1,048,576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/>
              <a:t>concepts. The 20-volume Oxford </a:t>
            </a:r>
            <a:br>
              <a:rPr lang="en-US" b="0" dirty="0"/>
            </a:br>
            <a:r>
              <a:rPr lang="en-US" b="0" dirty="0"/>
              <a:t>English Dictionary only describes </a:t>
            </a:r>
            <a:br>
              <a:rPr lang="en-US" b="0" dirty="0"/>
            </a:br>
            <a:r>
              <a:rPr lang="en-US" b="0" i="1" dirty="0"/>
              <a:t>171,476</a:t>
            </a:r>
            <a:r>
              <a:rPr lang="en-US" b="0" dirty="0"/>
              <a:t> (&lt;</a:t>
            </a:r>
            <a:r>
              <a:rPr lang="en-US" b="0" i="1" dirty="0"/>
              <a:t>4</a:t>
            </a:r>
            <a:r>
              <a:rPr lang="en-US" b="0" i="1" baseline="30000" dirty="0"/>
              <a:t>9</a:t>
            </a:r>
            <a:r>
              <a:rPr lang="en-US" b="0" dirty="0"/>
              <a:t>) words. Typically, in </a:t>
            </a:r>
            <a:br>
              <a:rPr lang="en-US" b="0" dirty="0"/>
            </a:br>
            <a:r>
              <a:rPr lang="en-US" b="0" dirty="0"/>
              <a:t>our every-day life we deal with </a:t>
            </a:r>
            <a:br>
              <a:rPr lang="en-US" b="0" dirty="0"/>
            </a:br>
            <a:r>
              <a:rPr lang="en-US" b="0" dirty="0"/>
              <a:t>about </a:t>
            </a:r>
            <a:r>
              <a:rPr lang="en-US" b="0" i="1" dirty="0"/>
              <a:t>2000-4000</a:t>
            </a:r>
            <a:r>
              <a:rPr lang="en-US" b="0" dirty="0"/>
              <a:t> concepts (&lt;</a:t>
            </a:r>
            <a:r>
              <a:rPr lang="en-US" b="0" i="1" dirty="0"/>
              <a:t>4</a:t>
            </a:r>
            <a:r>
              <a:rPr lang="en-US" b="0" i="1" baseline="30000" dirty="0"/>
              <a:t>6</a:t>
            </a:r>
            <a:r>
              <a:rPr lang="en-US" b="0" dirty="0"/>
              <a:t>). </a:t>
            </a:r>
          </a:p>
          <a:p>
            <a:r>
              <a:rPr lang="en-US" dirty="0"/>
              <a:t>How can you make a 20</a:t>
            </a:r>
            <a:br>
              <a:rPr lang="en-US" dirty="0"/>
            </a:br>
            <a:r>
              <a:rPr lang="en-US" dirty="0"/>
              <a:t>questions game fail?</a:t>
            </a:r>
          </a:p>
          <a:p>
            <a:pPr marL="76200" indent="0">
              <a:buNone/>
            </a:pPr>
            <a:r>
              <a:rPr lang="en-US" b="0" dirty="0"/>
              <a:t>Pick a new concept “data science”</a:t>
            </a:r>
          </a:p>
          <a:p>
            <a:pPr marL="76200" indent="0">
              <a:buNone/>
            </a:pPr>
            <a:r>
              <a:rPr lang="en-US" b="0" dirty="0"/>
              <a:t>or chose </a:t>
            </a:r>
            <a:r>
              <a:rPr lang="en-US" b="0"/>
              <a:t>a random(!) </a:t>
            </a:r>
            <a:r>
              <a:rPr lang="en-US" b="0" dirty="0"/>
              <a:t>one from the </a:t>
            </a:r>
            <a:br>
              <a:rPr lang="en-US" b="0" dirty="0"/>
            </a:br>
            <a:r>
              <a:rPr lang="en-US" b="0" dirty="0"/>
              <a:t>dictionary! 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35</a:t>
            </a:fld>
            <a:endParaRPr lang="en-US" b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AE2235-069F-7E42-AEF8-0843E610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92DC3-1C86-8D45-9FFB-E49994A8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72" y="1660746"/>
            <a:ext cx="3679656" cy="5197254"/>
          </a:xfrm>
          <a:prstGeom prst="rect">
            <a:avLst/>
          </a:prstGeom>
        </p:spPr>
      </p:pic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9CE2F47A-4921-DE45-93FE-F9D7EF218AC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8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The computer choses a random element </a:t>
            </a:r>
            <a:r>
              <a:rPr lang="en-US" i="1" dirty="0"/>
              <a:t>x</a:t>
            </a:r>
            <a:r>
              <a:rPr lang="en-US" dirty="0"/>
              <a:t> of the list generated by </a:t>
            </a:r>
            <a:r>
              <a:rPr lang="en-US" dirty="0">
                <a:latin typeface="American Typewriter" panose="02090604020004020304" pitchFamily="18" charset="77"/>
              </a:rPr>
              <a:t>range(0,n).</a:t>
            </a:r>
            <a:r>
              <a:rPr lang="en-US" dirty="0"/>
              <a:t> What is the smallest amount of iteration/recursion steps the best ever algorithms needs to guess </a:t>
            </a:r>
            <a:r>
              <a:rPr lang="en-US" i="1" dirty="0"/>
              <a:t>x?</a:t>
            </a:r>
            <a:r>
              <a:rPr lang="en-US" dirty="0"/>
              <a:t> 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How would the algorithm look like?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36</a:t>
            </a:fld>
            <a:endParaRPr lang="en-US" b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342690-7934-E24E-97EE-F9E9198F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8F66EE76-B272-2248-AB5B-18CB9C65910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18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Today: Recursion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381000" y="6096000"/>
            <a:ext cx="838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 function calls itself, directly or indirectly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4" descr="Screen Shot 2016-02-17 at 7.38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90600"/>
            <a:ext cx="49911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Screen Shot 2016-02-17 at 7.37.3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2895600"/>
            <a:ext cx="662940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80255ADC-3D0F-CE41-ABF2-76DC857650E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29200"/>
            <a:ext cx="7620000" cy="1295400"/>
          </a:xfrm>
        </p:spPr>
        <p:txBody>
          <a:bodyPr/>
          <a:lstStyle/>
          <a:p>
            <a:r>
              <a:rPr lang="en-US" dirty="0"/>
              <a:t>Generalizes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2438400"/>
            <a:ext cx="1921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2133600" y="21336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459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2590800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7338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2672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sp>
        <p:nvSpPr>
          <p:cNvPr id="5" name="Rectangle 4"/>
          <p:cNvSpPr/>
          <p:nvPr/>
        </p:nvSpPr>
        <p:spPr>
          <a:xfrm>
            <a:off x="5715000" y="3581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concat</a:t>
            </a:r>
            <a:r>
              <a:rPr lang="en-US" dirty="0">
                <a:latin typeface="Courier"/>
                <a:cs typeface="Courier"/>
              </a:rPr>
              <a:t>(str1, str2):</a:t>
            </a:r>
          </a:p>
          <a:p>
            <a:r>
              <a:rPr lang="en-US" dirty="0">
                <a:latin typeface="Courier"/>
                <a:cs typeface="Courier"/>
              </a:rPr>
              <a:t>   return str1+str2;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concat</a:t>
            </a:r>
            <a:r>
              <a:rPr lang="en-US" dirty="0">
                <a:latin typeface="Courier"/>
                <a:cs typeface="Courier"/>
              </a:rPr>
              <a:t>(“</a:t>
            </a:r>
            <a:r>
              <a:rPr lang="en-US" dirty="0" err="1">
                <a:latin typeface="Courier"/>
                <a:cs typeface="Courier"/>
              </a:rPr>
              <a:t>Hello”,”World</a:t>
            </a:r>
            <a:r>
              <a:rPr lang="en-US" dirty="0">
                <a:latin typeface="Courier"/>
                <a:cs typeface="Courier"/>
              </a:rPr>
              <a:t>”)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14" name="Google Shape;121;p15">
            <a:extLst>
              <a:ext uri="{FF2B5EF4-FFF2-40B4-BE49-F238E27FC236}">
                <a16:creationId xmlns:a16="http://schemas.microsoft.com/office/drawing/2014/main" id="{FBE6DA4F-09C6-3E4E-8C24-0377293714C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Review: Higher Order Functions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that operate on functions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that takes a function arg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905000" y="2027872"/>
            <a:ext cx="60198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odd(x):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x%2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odd(3)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1905000" y="4267200"/>
            <a:ext cx="6019800" cy="166199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filter(</a:t>
            </a:r>
            <a:r>
              <a:rPr lang="en-US" sz="2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fun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[x for x in s if </a:t>
            </a:r>
            <a:r>
              <a:rPr lang="en-US" sz="2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fun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(x)]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filter(odd, [0,1,2,3,4,5,6,7])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[1, 3, 5, 7]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7010400" y="3276600"/>
            <a:ext cx="1371600" cy="762000"/>
          </a:xfrm>
          <a:prstGeom prst="wedgeRectCallout">
            <a:avLst>
              <a:gd name="adj1" fmla="val -98452"/>
              <a:gd name="adj2" fmla="val 14157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this not ‘odd’ ?</a:t>
            </a:r>
            <a:endParaRPr/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D17DED1E-D1E1-E64F-8579-A69807D5348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 Higher Order Functions (cont)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that returns (makes) a function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066800" y="1752600"/>
            <a:ext cx="7010400" cy="123110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leq_maker(c):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def leq(val):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val &lt;= 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</a:t>
            </a:r>
            <a:r>
              <a:rPr lang="en-US" sz="20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leq</a:t>
            </a:r>
            <a:endParaRPr sz="2000" b="1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066800" y="3352800"/>
            <a:ext cx="693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leq_maker(3)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&lt;function leq_maker.&lt;locals&gt;.leq at 0x1019d8c80&gt;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1066800" y="4267200"/>
            <a:ext cx="655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leq_maker(3)(4)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False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066800" y="5029200"/>
            <a:ext cx="7010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filter(leq_maker(3), [0,1,2,3,4,5,6,7])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[0, 1, 2, 3]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</a:t>
            </a:r>
            <a:endParaRPr/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C5D3CE5B-E3D3-6848-9C9B-F50D5379699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Review: One more example</a:t>
            </a:r>
            <a:endParaRPr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does this function do?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28600" y="1905000"/>
            <a:ext cx="8610600" cy="923330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split_fun(p, 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””” Returns &lt;you fill this in&gt;."""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[i for i in s if p(i)], [i for i in s if not p(i)]</a:t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304800" y="3657600"/>
            <a:ext cx="8458200" cy="646331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split_fun(leq_maker(3), [0,1,2,3,4,5,6])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([0, 1, 2, 3], [4, 5, 6])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8DC47DF2-48C1-4F41-B617-BC429984F3C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Function Review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cannot…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have a function as argument 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define a function within itself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return a function </a:t>
            </a:r>
            <a:br>
              <a:rPr lang="en-US" dirty="0"/>
            </a:br>
            <a:r>
              <a:rPr lang="en-US" dirty="0"/>
              <a:t>D) call itself </a:t>
            </a:r>
            <a:br>
              <a:rPr lang="en-US" dirty="0"/>
            </a:br>
            <a:r>
              <a:rPr lang="en-US" dirty="0"/>
              <a:t>E) None of the above.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337879" y="5128163"/>
            <a:ext cx="788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E) A, B, C, D are all possible!</a:t>
            </a:r>
            <a:endParaRPr lang="en-US" b="1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F9665D3-87CD-CA43-853A-23E2B0FB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2593051C-A674-6344-A052-238A22B4CEF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5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13131</TotalTime>
  <Words>2489</Words>
  <Application>Microsoft Macintosh PowerPoint</Application>
  <PresentationFormat>On-screen Show (4:3)</PresentationFormat>
  <Paragraphs>450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18 VAG Rounded Bold   07390</vt:lpstr>
      <vt:lpstr>Times New Roman</vt:lpstr>
      <vt:lpstr>Courier</vt:lpstr>
      <vt:lpstr>Times</vt:lpstr>
      <vt:lpstr>Helvetica Neue</vt:lpstr>
      <vt:lpstr>Arial</vt:lpstr>
      <vt:lpstr>Courier New</vt:lpstr>
      <vt:lpstr>American Typewriter</vt:lpstr>
      <vt:lpstr>cs162-fa14</vt:lpstr>
      <vt:lpstr> Computational Structures in Data Science</vt:lpstr>
      <vt:lpstr>Administrative Issues</vt:lpstr>
      <vt:lpstr>Computational Concepts Toolbox</vt:lpstr>
      <vt:lpstr>Today: Recursion</vt:lpstr>
      <vt:lpstr>Review: Functions</vt:lpstr>
      <vt:lpstr>Review: Higher Order Functions</vt:lpstr>
      <vt:lpstr>Review Higher Order Functions (cont)</vt:lpstr>
      <vt:lpstr>Review: One more example</vt:lpstr>
      <vt:lpstr>Function Review</vt:lpstr>
      <vt:lpstr>Function Review</vt:lpstr>
      <vt:lpstr>Recall: Iteration</vt:lpstr>
      <vt:lpstr>Recursion Key concepts – by example</vt:lpstr>
      <vt:lpstr>In words</vt:lpstr>
      <vt:lpstr>Why does it work</vt:lpstr>
      <vt:lpstr>How does it work?</vt:lpstr>
      <vt:lpstr>Questions</vt:lpstr>
      <vt:lpstr>Tail Recursion</vt:lpstr>
      <vt:lpstr>Local variables</vt:lpstr>
      <vt:lpstr>Iteration vs Recursion</vt:lpstr>
      <vt:lpstr>Iteration vs Recursion</vt:lpstr>
      <vt:lpstr>Iteration vs Recursion</vt:lpstr>
      <vt:lpstr>For Homework</vt:lpstr>
      <vt:lpstr>Another Example</vt:lpstr>
      <vt:lpstr>Visualize its behavior (print)</vt:lpstr>
      <vt:lpstr>Trust …</vt:lpstr>
      <vt:lpstr>Recursion</vt:lpstr>
      <vt:lpstr>Why Recursion?</vt:lpstr>
      <vt:lpstr>Why Recursion? More Reasons</vt:lpstr>
      <vt:lpstr>Recursion (unwanted)</vt:lpstr>
      <vt:lpstr>Example I</vt:lpstr>
      <vt:lpstr>List Files in Python</vt:lpstr>
      <vt:lpstr>Example II</vt:lpstr>
      <vt:lpstr>Computational Concepts Toolbox</vt:lpstr>
      <vt:lpstr>Answers for the Wandering Mind (Holiday Edition)</vt:lpstr>
      <vt:lpstr>Answers for the Wandering Mind (Holiday Edition)</vt:lpstr>
      <vt:lpstr>Thoughts for the Wandering Mind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Gerald Friedland</cp:lastModifiedBy>
  <cp:revision>24</cp:revision>
  <dcterms:modified xsi:type="dcterms:W3CDTF">2020-03-02T15:28:53Z</dcterms:modified>
</cp:coreProperties>
</file>